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5" r:id="rId3"/>
    <p:sldId id="299" r:id="rId4"/>
    <p:sldId id="314" r:id="rId5"/>
    <p:sldId id="317" r:id="rId6"/>
    <p:sldId id="316" r:id="rId7"/>
    <p:sldId id="286" r:id="rId8"/>
    <p:sldId id="303" r:id="rId9"/>
    <p:sldId id="318" r:id="rId10"/>
    <p:sldId id="319" r:id="rId11"/>
    <p:sldId id="322" r:id="rId12"/>
    <p:sldId id="320" r:id="rId13"/>
    <p:sldId id="309" r:id="rId14"/>
    <p:sldId id="330" r:id="rId15"/>
    <p:sldId id="323" r:id="rId16"/>
    <p:sldId id="305" r:id="rId17"/>
    <p:sldId id="324" r:id="rId18"/>
    <p:sldId id="325" r:id="rId19"/>
    <p:sldId id="326" r:id="rId20"/>
    <p:sldId id="327" r:id="rId21"/>
    <p:sldId id="328" r:id="rId22"/>
    <p:sldId id="329" r:id="rId23"/>
    <p:sldId id="331" r:id="rId24"/>
    <p:sldId id="265" r:id="rId25"/>
    <p:sldId id="298" r:id="rId26"/>
    <p:sldId id="301" r:id="rId27"/>
    <p:sldId id="292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4581" autoAdjust="0"/>
  </p:normalViewPr>
  <p:slideViewPr>
    <p:cSldViewPr>
      <p:cViewPr varScale="1">
        <p:scale>
          <a:sx n="95" d="100"/>
          <a:sy n="95" d="100"/>
        </p:scale>
        <p:origin x="-14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7.wmf"/><Relationship Id="rId3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EA83A99-367A-4ECB-A111-896BF9832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C40551-B103-4BF2-80EB-D0E72E507B2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4BDBF4-D7B3-4DEA-A3A5-F1AC0CB33647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6A061F-1C42-4D10-807F-36968A6D92D8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CE1663-DF73-4BBC-B77C-6CB825E94518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D487C1-C045-48C8-A227-D1DE1855B500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D8926-39B9-4A0E-A849-634B81098257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731CF-C424-434A-AD7D-BB199BC3A13E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BCB277-D334-40BB-873C-4821F491E344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4EA473-0F13-4B50-9981-756B49486ED1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483E2E9-50F9-4FE0-AAD9-649A9FCC2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7D8C8-B82C-42DA-BB16-572D471AA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6241E-354F-4DE8-9017-9BFEBC975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D9E96-676A-4512-9149-EA76AFC6C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3AF5D-6B5A-4F33-B154-F7D94D4C8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A333C-98DF-4B46-96C3-80894FFF4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CB5C2-F514-4858-AA39-94C354FD7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54D08-D5E5-49E5-98BF-8C0C0240EF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52039-481D-4499-A7AF-091483DD9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F873-00AA-4719-9EF9-09D97644A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DB540-B4C7-4B8A-8A38-9C12316A8A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11503-4790-4112-940D-359F89A4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47C5F-F79D-4013-850C-A9ED80F304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fld id="{2F61BC2B-9ADE-460F-96D3-1FDE17000E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5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The Independent-Samples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11</a:t>
            </a:r>
            <a:endParaRPr lang="en-US" dirty="0" smtClean="0"/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45323"/>
            <a:ext cx="3505200" cy="44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837194"/>
              </p:ext>
            </p:extLst>
          </p:nvPr>
        </p:nvGraphicFramePr>
        <p:xfrm>
          <a:off x="801688" y="2024063"/>
          <a:ext cx="27924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3" imgW="1066800" imgH="457200" progId="Equation.3">
                  <p:embed/>
                </p:oleObj>
              </mc:Choice>
              <mc:Fallback>
                <p:oleObj name="Equation" r:id="rId3" imgW="1066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024063"/>
                        <a:ext cx="2792412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38600" y="2133600"/>
            <a:ext cx="45618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= same for all tests, but paired t is on difference scores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29447"/>
              </p:ext>
            </p:extLst>
          </p:nvPr>
        </p:nvGraphicFramePr>
        <p:xfrm>
          <a:off x="838200" y="3962400"/>
          <a:ext cx="13303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5" imgW="508000" imgH="406400" progId="Equation.3">
                  <p:embed/>
                </p:oleObj>
              </mc:Choice>
              <mc:Fallback>
                <p:oleObj name="Equation" r:id="rId5" imgW="508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62400"/>
                        <a:ext cx="1330325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114800" y="3962400"/>
            <a:ext cx="456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= same for paired and single 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5867400"/>
            <a:ext cx="800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the square root for standard deviation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9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50778"/>
              </p:ext>
            </p:extLst>
          </p:nvPr>
        </p:nvGraphicFramePr>
        <p:xfrm>
          <a:off x="801688" y="2024063"/>
          <a:ext cx="27924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tion" r:id="rId3" imgW="1066800" imgH="457200" progId="Equation.3">
                  <p:embed/>
                </p:oleObj>
              </mc:Choice>
              <mc:Fallback>
                <p:oleObj name="Equation" r:id="rId3" imgW="1066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024063"/>
                        <a:ext cx="2792412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90712"/>
              </p:ext>
            </p:extLst>
          </p:nvPr>
        </p:nvGraphicFramePr>
        <p:xfrm>
          <a:off x="762000" y="3505200"/>
          <a:ext cx="5021262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Equation" r:id="rId5" imgW="1917360" imgH="482400" progId="Equation.3">
                  <p:embed/>
                </p:oleObj>
              </mc:Choice>
              <mc:Fallback>
                <p:oleObj name="Equation" r:id="rId5" imgW="1917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05200"/>
                        <a:ext cx="5021262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810170"/>
              </p:ext>
            </p:extLst>
          </p:nvPr>
        </p:nvGraphicFramePr>
        <p:xfrm>
          <a:off x="762000" y="5105400"/>
          <a:ext cx="31591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6" name="Equation" r:id="rId7" imgW="1206360" imgH="253800" progId="Equation.3">
                  <p:embed/>
                </p:oleObj>
              </mc:Choice>
              <mc:Fallback>
                <p:oleObj name="Equation" r:id="rId7" imgW="1206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05400"/>
                        <a:ext cx="315912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38600" y="2133600"/>
            <a:ext cx="45618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= same for all tests, but paired t is on difference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5410200"/>
            <a:ext cx="3534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section is for independent t only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6324600"/>
            <a:ext cx="800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the square root for standard deviation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test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048040"/>
              </p:ext>
            </p:extLst>
          </p:nvPr>
        </p:nvGraphicFramePr>
        <p:xfrm>
          <a:off x="685800" y="1981200"/>
          <a:ext cx="7772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Formula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baseline="0" dirty="0" smtClean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 smtClean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32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Additional Formulae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5000" y="2286000"/>
          <a:ext cx="472916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9" name="Equation" r:id="rId4" imgW="1701720" imgH="444240" progId="Equation.3">
                  <p:embed/>
                </p:oleObj>
              </mc:Choice>
              <mc:Fallback>
                <p:oleObj name="Equation" r:id="rId4" imgW="1701720" imgH="444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86000"/>
                        <a:ext cx="472916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124200" y="4114800"/>
          <a:ext cx="24003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0" name="Equation" r:id="rId6" imgW="863280" imgH="444240" progId="Equation.3">
                  <p:embed/>
                </p:oleObj>
              </mc:Choice>
              <mc:Fallback>
                <p:oleObj name="Equation" r:id="rId6" imgW="86328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114800"/>
                        <a:ext cx="24003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</a:t>
            </a:r>
            <a:r>
              <a:rPr lang="en-US" i="1" dirty="0" err="1" smtClean="0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422181"/>
              </p:ext>
            </p:extLst>
          </p:nvPr>
        </p:nvGraphicFramePr>
        <p:xfrm>
          <a:off x="685800" y="19812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sample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7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175514"/>
              </p:ext>
            </p:extLst>
          </p:nvPr>
        </p:nvGraphicFramePr>
        <p:xfrm>
          <a:off x="685800" y="2057400"/>
          <a:ext cx="7772400" cy="14782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86200"/>
                <a:gridCol w="3886200"/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 smtClean="0"/>
                        <a:t>Assumption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 &gt;=30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DV</a:t>
                      </a:r>
                      <a:r>
                        <a:rPr lang="en-US" baseline="0" dirty="0" smtClean="0"/>
                        <a:t> is 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 – do </a:t>
                      </a:r>
                      <a:r>
                        <a:rPr lang="en-US" dirty="0" err="1" smtClean="0"/>
                        <a:t>nonparametrics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selection (sampling)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assignment </a:t>
                      </a:r>
                      <a:r>
                        <a:rPr lang="en-US" dirty="0" smtClean="0"/>
                        <a:t>to group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70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3716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Independent Sample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 Tests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9050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 dirty="0" smtClean="0"/>
              <a:t>Step 1: Identify the populations, distribution, and assumptions.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2: State the null and research hypotheses.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3: Determine the characteristics of the comparison distribution.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4: Determine critical values, or cutoffs.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5: Calculate the test statistic.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6: Make a decision.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4892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6600" y="1828800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need two columns:</a:t>
            </a:r>
          </a:p>
          <a:p>
            <a:pPr marL="457200" indent="-457200">
              <a:buAutoNum type="arabicParenR"/>
            </a:pPr>
            <a:r>
              <a:rPr lang="en-US" dirty="0" smtClean="0"/>
              <a:t>Group membership column (independent variable)</a:t>
            </a:r>
          </a:p>
          <a:p>
            <a:pPr marL="914400" lvl="1" indent="-457200">
              <a:buAutoNum type="arabicParenR"/>
            </a:pPr>
            <a:r>
              <a:rPr lang="en-US" dirty="0" smtClean="0"/>
              <a:t>Remember use value labels! Helps with reading the output</a:t>
            </a:r>
          </a:p>
          <a:p>
            <a:pPr marL="457200" indent="-457200">
              <a:buAutoNum type="arabicParenR"/>
            </a:pPr>
            <a:r>
              <a:rPr lang="en-US" dirty="0" smtClean="0"/>
              <a:t>Dependent variable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3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095500"/>
            <a:ext cx="7721600" cy="265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5842000"/>
            <a:ext cx="891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 &gt; compare means &gt; Independent Samples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6692900" cy="425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632" y="6172200"/>
            <a:ext cx="769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IV goes in grouping variable, DV into Test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2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Test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= Z score</a:t>
            </a:r>
          </a:p>
          <a:p>
            <a:r>
              <a:rPr lang="en-US" dirty="0"/>
              <a:t>One sample with population standard deviation = Z test</a:t>
            </a:r>
          </a:p>
          <a:p>
            <a:r>
              <a:rPr lang="en-US" dirty="0"/>
              <a:t>One sample no population standard deviation = single t-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One sample test twice = paired samples 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5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4947" y="2085474"/>
            <a:ext cx="8071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Hit define groups. Put in the numbers that you used to define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810000"/>
            <a:ext cx="4610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955800"/>
            <a:ext cx="4394200" cy="294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1368" y="5494421"/>
            <a:ext cx="831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Hit options – if you need a 99% CI, you can change it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5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61214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895" y="3716420"/>
            <a:ext cx="8295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values for each group</a:t>
            </a:r>
          </a:p>
          <a:p>
            <a:r>
              <a:rPr lang="en-US" dirty="0" smtClean="0"/>
              <a:t>M values for each group</a:t>
            </a:r>
          </a:p>
          <a:p>
            <a:r>
              <a:rPr lang="en-US" dirty="0" smtClean="0"/>
              <a:t>s values for each group</a:t>
            </a:r>
          </a:p>
          <a:p>
            <a:r>
              <a:rPr lang="en-US" dirty="0" err="1" smtClean="0"/>
              <a:t>s</a:t>
            </a:r>
            <a:r>
              <a:rPr lang="en-US" baseline="-25000" dirty="0" err="1" smtClean="0"/>
              <a:t>M</a:t>
            </a:r>
            <a:r>
              <a:rPr lang="en-US" dirty="0" smtClean="0"/>
              <a:t> values for each group (not the standard error you need)</a:t>
            </a:r>
          </a:p>
          <a:p>
            <a:r>
              <a:rPr lang="en-US" dirty="0" smtClean="0"/>
              <a:t>(Confidence intervals 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0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1894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905000" y="2133600"/>
            <a:ext cx="17526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05200" y="3352800"/>
            <a:ext cx="55626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pitchFamily="-80" charset="0"/>
              <a:ea typeface="Geneva" pitchFamily="-80" charset="-128"/>
              <a:cs typeface="Geneva" pitchFamily="-8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105" y="4104105"/>
            <a:ext cx="81217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step 5</a:t>
            </a:r>
          </a:p>
          <a:p>
            <a:r>
              <a:rPr lang="en-US" dirty="0" err="1" smtClean="0"/>
              <a:t>df</a:t>
            </a:r>
            <a:r>
              <a:rPr lang="en-US" dirty="0" smtClean="0"/>
              <a:t> = step ¾</a:t>
            </a:r>
          </a:p>
          <a:p>
            <a:r>
              <a:rPr lang="en-US" dirty="0" err="1" smtClean="0"/>
              <a:t>Mdifference</a:t>
            </a:r>
            <a:r>
              <a:rPr lang="en-US" dirty="0" smtClean="0"/>
              <a:t> = M – M</a:t>
            </a:r>
          </a:p>
          <a:p>
            <a:r>
              <a:rPr lang="en-US" dirty="0" smtClean="0"/>
              <a:t>Std. Error = </a:t>
            </a:r>
            <a:r>
              <a:rPr lang="en-US" dirty="0" err="1" smtClean="0"/>
              <a:t>Sdifference</a:t>
            </a:r>
            <a:endParaRPr lang="en-US" dirty="0" smtClean="0"/>
          </a:p>
          <a:p>
            <a:r>
              <a:rPr lang="en-US" dirty="0" smtClean="0"/>
              <a:t>CI = CI around </a:t>
            </a:r>
            <a:r>
              <a:rPr lang="en-US" dirty="0" err="1" smtClean="0"/>
              <a:t>Mdifference</a:t>
            </a:r>
            <a:r>
              <a:rPr lang="en-US" dirty="0" smtClean="0"/>
              <a:t> (what the book suggests)</a:t>
            </a:r>
          </a:p>
        </p:txBody>
      </p:sp>
    </p:spTree>
    <p:extLst>
      <p:ext uri="{BB962C8B-B14F-4D97-AF65-F5344CB8AC3E}">
        <p14:creationId xmlns:p14="http://schemas.microsoft.com/office/powerpoint/2010/main" val="273646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df</a:t>
            </a:r>
            <a:r>
              <a:rPr lang="en-US" dirty="0" smtClean="0">
                <a:solidFill>
                  <a:schemeClr val="tx1"/>
                </a:solidFill>
              </a:rPr>
              <a:t>) = </a:t>
            </a:r>
            <a:r>
              <a:rPr lang="en-US" i="1" dirty="0" err="1" smtClean="0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calc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 &lt; .05 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Use p &gt; .05 if there is no difference between means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Use p &lt; .05 if there is a difference between means</a:t>
            </a:r>
          </a:p>
          <a:p>
            <a:pPr lvl="1" eaLnBrk="1" hangingPunct="1"/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i="1" dirty="0" smtClean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(7) =  -2.44,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 &lt; .05</a:t>
            </a:r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b="0" dirty="0" smtClean="0">
                <a:latin typeface="Helvetica" pitchFamily="-48" charset="0"/>
                <a:cs typeface="Helvetica" pitchFamily="-48" charset="0"/>
              </a:rPr>
              <a:t>Reporting the Statistics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/>
          <p:cNvSpPr>
            <a:spLocks noGrp="1" noChangeArrowheads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sz="3200" dirty="0" smtClean="0">
                <a:latin typeface="Helvetica" pitchFamily="-48" charset="0"/>
                <a:cs typeface="Helvetica" pitchFamily="-48" charset="0"/>
              </a:rPr>
              <a:t>Beyond Hypothesis Testing</a:t>
            </a:r>
          </a:p>
        </p:txBody>
      </p:sp>
      <p:sp>
        <p:nvSpPr>
          <p:cNvPr id="18435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838200" y="2133600"/>
            <a:ext cx="7772400" cy="4114800"/>
          </a:xfrm>
        </p:spPr>
        <p:txBody>
          <a:bodyPr/>
          <a:lstStyle/>
          <a:p>
            <a:r>
              <a:rPr lang="en-US" dirty="0" smtClean="0"/>
              <a:t>Just like </a:t>
            </a:r>
            <a:r>
              <a:rPr lang="en-US" i="1" dirty="0" smtClean="0"/>
              <a:t>z</a:t>
            </a:r>
            <a:r>
              <a:rPr lang="en-US" dirty="0" smtClean="0"/>
              <a:t> tests, single-sample </a:t>
            </a:r>
            <a:r>
              <a:rPr lang="en-US" i="1" dirty="0" smtClean="0"/>
              <a:t>t</a:t>
            </a:r>
            <a:r>
              <a:rPr lang="en-US" dirty="0" smtClean="0"/>
              <a:t> tests, and paired-samples </a:t>
            </a:r>
            <a:r>
              <a:rPr lang="en-US" i="1" dirty="0" smtClean="0"/>
              <a:t>t</a:t>
            </a:r>
            <a:r>
              <a:rPr lang="en-US" dirty="0" smtClean="0"/>
              <a:t> tests, we can calculated confidence intervals and effect size for independent-samples       </a:t>
            </a:r>
            <a:r>
              <a:rPr lang="en-US" i="1" dirty="0" smtClean="0"/>
              <a:t>t</a:t>
            </a:r>
            <a:r>
              <a:rPr lang="en-US" dirty="0" smtClean="0"/>
              <a:t> tests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CIs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05800" cy="464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The suggestion for CI for independent </a:t>
            </a:r>
            <a:r>
              <a:rPr lang="en-US" i="1" dirty="0" smtClean="0"/>
              <a:t>t</a:t>
            </a:r>
            <a:r>
              <a:rPr lang="en-US" dirty="0" smtClean="0"/>
              <a:t> is to calculate the CI around the mean difference (M – M).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This calculation will tell you if you should reject the null.</a:t>
            </a:r>
          </a:p>
          <a:p>
            <a:pPr lvl="1">
              <a:defRPr/>
            </a:pPr>
            <a:r>
              <a:rPr lang="en-US" dirty="0" smtClean="0"/>
              <a:t>Does not match what people normally do (which is calculate each M CI separately).</a:t>
            </a:r>
            <a:endParaRPr lang="en-US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Effect Size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supplement hypothesis testing</a:t>
            </a:r>
          </a:p>
          <a:p>
            <a:r>
              <a:rPr lang="en-US" dirty="0" smtClean="0"/>
              <a:t>Cohen’s d: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606550" y="3336925"/>
          <a:ext cx="487045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1752480" imgH="444240" progId="Equation.3">
                  <p:embed/>
                </p:oleObj>
              </mc:Choice>
              <mc:Fallback>
                <p:oleObj name="Equation" r:id="rId4" imgW="1752480" imgH="444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3336925"/>
                        <a:ext cx="487045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Independent Samples t-Test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compare two means in a between-groups design (i.e., each participant is in only one condition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Remember that dependent t (paired samples) is a repeated measures or within-groups design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notice?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about beer!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1905000"/>
            <a:ext cx="35941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2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 groups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between groups, your sets of participant’s scores (i.e. group 1 versus group 2) have to be </a:t>
            </a:r>
            <a:r>
              <a:rPr lang="en-US" i="1" dirty="0" smtClean="0"/>
              <a:t>independent</a:t>
            </a:r>
            <a:endParaRPr lang="en-US" dirty="0" smtClean="0"/>
          </a:p>
          <a:p>
            <a:pPr lvl="1"/>
            <a:r>
              <a:rPr lang="en-US" dirty="0" smtClean="0"/>
              <a:t>Remember independence is the assumption that my scores are completely unrelated to your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Distributions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Z = Distribution of scores</a:t>
            </a:r>
          </a:p>
          <a:p>
            <a:pPr lvl="1"/>
            <a:r>
              <a:rPr lang="en-US" dirty="0"/>
              <a:t>Z = distribution of means (for samples)</a:t>
            </a:r>
          </a:p>
          <a:p>
            <a:pPr lvl="1"/>
            <a:r>
              <a:rPr lang="en-US" dirty="0"/>
              <a:t>t = distribution of means (for samples with estimated standard deviation)</a:t>
            </a:r>
          </a:p>
          <a:p>
            <a:pPr lvl="1"/>
            <a:r>
              <a:rPr lang="en-US" dirty="0"/>
              <a:t>t = distribution of differences between </a:t>
            </a:r>
            <a:r>
              <a:rPr lang="en-US" dirty="0" smtClean="0"/>
              <a:t>paired scores (</a:t>
            </a:r>
            <a:r>
              <a:rPr lang="en-US" dirty="0"/>
              <a:t>for paired samples with estimated standard deviation)</a:t>
            </a:r>
          </a:p>
          <a:p>
            <a:pPr lvl="1"/>
            <a:r>
              <a:rPr lang="en-US" dirty="0" smtClean="0"/>
              <a:t>t = distribution of differences between means (for two groups independent 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dillerj\Desktop\Stats_Consult\JPGS - low res\CH10\low\Noless_fig_10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2514600"/>
            <a:ext cx="812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143000" y="685800"/>
            <a:ext cx="807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800000"/>
                </a:solidFill>
                <a:latin typeface="Arial" charset="0"/>
              </a:rPr>
              <a:t>Distribution of Differences Between Means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Hypothesis Tests &amp; Distributions</a:t>
            </a:r>
          </a:p>
        </p:txBody>
      </p:sp>
      <p:pic>
        <p:nvPicPr>
          <p:cNvPr id="62465" name="Picture 1" descr="E:\CH11\NolH2e_tb_11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62200"/>
            <a:ext cx="8229600" cy="2828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968619"/>
              </p:ext>
            </p:extLst>
          </p:nvPr>
        </p:nvGraphicFramePr>
        <p:xfrm>
          <a:off x="685800" y="2275841"/>
          <a:ext cx="7772400" cy="3210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 deviation of distribution of …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(standard error)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dirty="0" smtClean="0">
                          <a:latin typeface="Lucida Grande"/>
                          <a:ea typeface="Lucida Grande"/>
                          <a:cs typeface="Lucida Grande"/>
                        </a:rPr>
                        <a:t> (population)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Single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(sample)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Paired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(sample on difference scores)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group 1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group 2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pooled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difference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19756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781</Words>
  <Application>Microsoft Macintosh PowerPoint</Application>
  <PresentationFormat>On-screen Show (4:3)</PresentationFormat>
  <Paragraphs>140</Paragraphs>
  <Slides>27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Blank Presentation</vt:lpstr>
      <vt:lpstr>Equation</vt:lpstr>
      <vt:lpstr>Microsoft Equation</vt:lpstr>
      <vt:lpstr>The Independent-Samples t Test</vt:lpstr>
      <vt:lpstr>Quick Test Reminder</vt:lpstr>
      <vt:lpstr>Independent Samples t-Test</vt:lpstr>
      <vt:lpstr>Did you notice?</vt:lpstr>
      <vt:lpstr>Between groups design</vt:lpstr>
      <vt:lpstr>Quick Distributions Reminder</vt:lpstr>
      <vt:lpstr>PowerPoint Presentation</vt:lpstr>
      <vt:lpstr>Hypothesis Tests &amp; Distributions</vt:lpstr>
      <vt:lpstr>Let’s talk about Standard Deviation</vt:lpstr>
      <vt:lpstr>Let’s talk about Standard Deviation</vt:lpstr>
      <vt:lpstr>Let’s talk about Standard Deviation</vt:lpstr>
      <vt:lpstr>Let’s talk about test statistics</vt:lpstr>
      <vt:lpstr>Additional Formulae</vt:lpstr>
      <vt:lpstr>Let’s talk about df</vt:lpstr>
      <vt:lpstr>Assumptions</vt:lpstr>
      <vt:lpstr>Steps for Calculating Independent Sample t Tests</vt:lpstr>
      <vt:lpstr>SPSS</vt:lpstr>
      <vt:lpstr>SPSS</vt:lpstr>
      <vt:lpstr>SPSS</vt:lpstr>
      <vt:lpstr>SPSS</vt:lpstr>
      <vt:lpstr>SPSS</vt:lpstr>
      <vt:lpstr>SPSS</vt:lpstr>
      <vt:lpstr>SPSS</vt:lpstr>
      <vt:lpstr>Reporting the Statistics</vt:lpstr>
      <vt:lpstr>Beyond Hypothesis Testing</vt:lpstr>
      <vt:lpstr>Steps for Calculating CIs</vt:lpstr>
      <vt:lpstr>Effect Size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170</cp:revision>
  <dcterms:created xsi:type="dcterms:W3CDTF">2010-01-19T19:01:20Z</dcterms:created>
  <dcterms:modified xsi:type="dcterms:W3CDTF">2014-03-31T03:21:31Z</dcterms:modified>
</cp:coreProperties>
</file>